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5"/>
  </p:notesMasterIdLst>
  <p:sldIdLst>
    <p:sldId id="256" r:id="rId2"/>
    <p:sldId id="270" r:id="rId3"/>
    <p:sldId id="271" r:id="rId4"/>
    <p:sldId id="268" r:id="rId5"/>
    <p:sldId id="277" r:id="rId6"/>
    <p:sldId id="279" r:id="rId7"/>
    <p:sldId id="281" r:id="rId8"/>
    <p:sldId id="282" r:id="rId9"/>
    <p:sldId id="283" r:id="rId10"/>
    <p:sldId id="284" r:id="rId11"/>
    <p:sldId id="276" r:id="rId12"/>
    <p:sldId id="285" r:id="rId13"/>
    <p:sldId id="286" r:id="rId14"/>
  </p:sldIdLst>
  <p:sldSz cx="10693400" cy="7561263"/>
  <p:notesSz cx="6735763" cy="9866313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E14435-7CCF-40C0-9002-A8A0036DC19A}">
          <p14:sldIdLst>
            <p14:sldId id="256"/>
            <p14:sldId id="270"/>
            <p14:sldId id="271"/>
            <p14:sldId id="268"/>
            <p14:sldId id="277"/>
            <p14:sldId id="279"/>
            <p14:sldId id="281"/>
            <p14:sldId id="282"/>
            <p14:sldId id="283"/>
            <p14:sldId id="284"/>
            <p14:sldId id="276"/>
            <p14:sldId id="285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31" autoAdjust="0"/>
    <p:restoredTop sz="94713" autoAdjust="0"/>
  </p:normalViewPr>
  <p:slideViewPr>
    <p:cSldViewPr>
      <p:cViewPr>
        <p:scale>
          <a:sx n="100" d="100"/>
          <a:sy n="100" d="100"/>
        </p:scale>
        <p:origin x="-1278" y="-72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2DC46-AC68-465C-A4E8-2B8304CC9FC5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2475" y="739775"/>
            <a:ext cx="52308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D929C-8A10-4BAF-A876-0C9CDF1BFA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7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929C-8A10-4BAF-A876-0C9CDF1BFA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2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929C-8A10-4BAF-A876-0C9CDF1BFA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1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56466" y="362949"/>
            <a:ext cx="9977763" cy="68322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9536" y="478687"/>
            <a:ext cx="9714352" cy="3427773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44780" y="2006862"/>
            <a:ext cx="9089391" cy="2016337"/>
          </a:xfrm>
        </p:spPr>
        <p:txBody>
          <a:bodyPr lIns="52153" rIns="52153" bIns="52153"/>
          <a:lstStyle>
            <a:lvl1pPr algn="r">
              <a:defRPr sz="51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844780" y="4062919"/>
            <a:ext cx="9089391" cy="1008169"/>
          </a:xfrm>
        </p:spPr>
        <p:txBody>
          <a:bodyPr lIns="208611" tIns="0"/>
          <a:lstStyle>
            <a:lvl1pPr marL="41722" indent="0" algn="r">
              <a:spcBef>
                <a:spcPts val="0"/>
              </a:spcBef>
              <a:buNone/>
              <a:defRPr sz="2300">
                <a:solidFill>
                  <a:schemeClr val="bg2">
                    <a:shade val="25000"/>
                  </a:schemeClr>
                </a:solidFill>
              </a:defRPr>
            </a:lvl1pPr>
            <a:lvl2pPr marL="521528" indent="0" algn="ctr">
              <a:buNone/>
            </a:lvl2pPr>
            <a:lvl3pPr marL="1043056" indent="0" algn="ctr">
              <a:buNone/>
            </a:lvl3pPr>
            <a:lvl4pPr marL="1564584" indent="0" algn="ctr">
              <a:buNone/>
            </a:lvl4pPr>
            <a:lvl5pPr marL="2086112" indent="0" algn="ctr">
              <a:buNone/>
            </a:lvl5pPr>
            <a:lvl6pPr marL="2607640" indent="0" algn="ctr">
              <a:buNone/>
            </a:lvl6pPr>
            <a:lvl7pPr marL="3129168" indent="0" algn="ctr">
              <a:buNone/>
            </a:lvl7pPr>
            <a:lvl8pPr marL="3650696" indent="0" algn="ctr">
              <a:buNone/>
            </a:lvl8pPr>
            <a:lvl9pPr marL="4172224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8" y="5494519"/>
            <a:ext cx="9570592" cy="1159394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88138" y="584741"/>
            <a:ext cx="9570592" cy="461741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588114"/>
            <a:ext cx="2316904" cy="5796967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3784" y="588110"/>
            <a:ext cx="6950710" cy="5796969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8" y="5494519"/>
            <a:ext cx="9570592" cy="1159394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8138" y="584741"/>
            <a:ext cx="9570592" cy="4617411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56466" y="362949"/>
            <a:ext cx="9977763" cy="68322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9536" y="478694"/>
            <a:ext cx="9714352" cy="478651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702" y="5434030"/>
            <a:ext cx="9570592" cy="746045"/>
          </a:xfrm>
        </p:spPr>
        <p:txBody>
          <a:bodyPr lIns="104306" bIns="0" anchor="b"/>
          <a:lstStyle>
            <a:lvl1pPr algn="l">
              <a:buNone/>
              <a:defRPr sz="41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702" y="6201254"/>
            <a:ext cx="9570592" cy="463758"/>
          </a:xfrm>
        </p:spPr>
        <p:txBody>
          <a:bodyPr lIns="135597" tIns="0" anchor="t"/>
          <a:lstStyle>
            <a:lvl1pPr marL="0" marR="41722" indent="0" algn="l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1507" y="584738"/>
            <a:ext cx="4598162" cy="483920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61130" y="584738"/>
            <a:ext cx="4598162" cy="483920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8" y="5494519"/>
            <a:ext cx="9570592" cy="1159394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116" y="638860"/>
            <a:ext cx="4598162" cy="873395"/>
          </a:xfrm>
        </p:spPr>
        <p:txBody>
          <a:bodyPr lIns="166889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40455" y="638860"/>
            <a:ext cx="4598162" cy="873395"/>
          </a:xfrm>
        </p:spPr>
        <p:txBody>
          <a:bodyPr lIns="156458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10116" y="1596267"/>
            <a:ext cx="4598162" cy="3847842"/>
          </a:xfrm>
        </p:spPr>
        <p:txBody>
          <a:bodyPr anchor="t"/>
          <a:lstStyle>
            <a:lvl1pPr algn="l">
              <a:defRPr sz="2700"/>
            </a:lvl1pPr>
            <a:lvl2pPr algn="l">
              <a:defRPr sz="2300"/>
            </a:lvl2pPr>
            <a:lvl3pPr algn="l">
              <a:defRPr sz="21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40455" y="1596267"/>
            <a:ext cx="4598162" cy="3847842"/>
          </a:xfrm>
        </p:spPr>
        <p:txBody>
          <a:bodyPr anchor="t"/>
          <a:lstStyle>
            <a:lvl1pPr algn="l">
              <a:defRPr sz="2700"/>
            </a:lvl1pPr>
            <a:lvl2pPr algn="l">
              <a:defRPr sz="2300"/>
            </a:lvl2pPr>
            <a:lvl3pPr algn="l">
              <a:defRPr sz="21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6466" y="362949"/>
            <a:ext cx="9977763" cy="68322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301" y="588098"/>
            <a:ext cx="3475354" cy="1008169"/>
          </a:xfrm>
        </p:spPr>
        <p:txBody>
          <a:bodyPr anchor="b"/>
          <a:lstStyle>
            <a:lvl1pPr algn="l">
              <a:buNone/>
              <a:defRPr sz="25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77374" y="1596272"/>
            <a:ext cx="3475354" cy="4637433"/>
          </a:xfrm>
        </p:spPr>
        <p:txBody>
          <a:bodyPr lIns="104306"/>
          <a:lstStyle>
            <a:lvl1pPr marL="20861" marR="20861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4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90395" y="1025531"/>
            <a:ext cx="5410036" cy="520887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000">
                <a:solidFill>
                  <a:schemeClr val="tx1"/>
                </a:solidFill>
              </a:defRPr>
            </a:lvl2pPr>
            <a:lvl3pPr>
              <a:defRPr sz="2700">
                <a:solidFill>
                  <a:schemeClr val="tx1"/>
                </a:solidFill>
              </a:defRPr>
            </a:lvl3pPr>
            <a:lvl4pPr>
              <a:defRPr sz="2300">
                <a:solidFill>
                  <a:schemeClr val="tx1"/>
                </a:solidFill>
              </a:defRPr>
            </a:lvl4pPr>
            <a:lvl5pPr>
              <a:defRPr sz="23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56466" y="362949"/>
            <a:ext cx="9977763" cy="68322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7485385" y="478684"/>
            <a:ext cx="2718497" cy="47888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5526025"/>
            <a:ext cx="9624060" cy="1159394"/>
          </a:xfrm>
        </p:spPr>
        <p:txBody>
          <a:bodyPr anchor="t"/>
          <a:lstStyle>
            <a:lvl1pPr algn="l">
              <a:buNone/>
              <a:defRPr sz="41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7557785" y="588102"/>
            <a:ext cx="2619882" cy="4643353"/>
          </a:xfrm>
        </p:spPr>
        <p:txBody>
          <a:bodyPr lIns="104306"/>
          <a:lstStyle>
            <a:lvl1pPr marL="52153" indent="0" algn="l"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2897" y="480455"/>
            <a:ext cx="6929323" cy="47888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7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6466" y="362949"/>
            <a:ext cx="9977763" cy="68322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9536" y="478685"/>
            <a:ext cx="9714352" cy="604901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88138" y="5496844"/>
            <a:ext cx="9570592" cy="1159394"/>
          </a:xfrm>
          <a:prstGeom prst="rect">
            <a:avLst/>
          </a:prstGeom>
        </p:spPr>
        <p:txBody>
          <a:bodyPr vert="horz" lIns="104306" tIns="52153" rIns="104306" bIns="52153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88138" y="584741"/>
            <a:ext cx="9570592" cy="4617411"/>
          </a:xfrm>
          <a:prstGeom prst="rect">
            <a:avLst/>
          </a:prstGeom>
        </p:spPr>
        <p:txBody>
          <a:bodyPr vert="horz" lIns="208611" tIns="104306" rIns="104306" bIns="52153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4416205" y="6738634"/>
            <a:ext cx="2673350" cy="402567"/>
          </a:xfrm>
          <a:prstGeom prst="rect">
            <a:avLst/>
          </a:prstGeom>
        </p:spPr>
        <p:txBody>
          <a:bodyPr vert="horz" lIns="104306" tIns="52153" rIns="104306" bIns="52153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08.08.2020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7089556" y="6738634"/>
            <a:ext cx="2673350" cy="402567"/>
          </a:xfrm>
          <a:prstGeom prst="rect">
            <a:avLst/>
          </a:prstGeom>
        </p:spPr>
        <p:txBody>
          <a:bodyPr vert="horz" lIns="104306" tIns="52153" rIns="104306" bIns="52153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762906" y="6738634"/>
            <a:ext cx="534670" cy="402567"/>
          </a:xfrm>
          <a:prstGeom prst="rect">
            <a:avLst/>
          </a:prstGeom>
        </p:spPr>
        <p:txBody>
          <a:bodyPr vert="horz" lIns="104306" tIns="52153" rIns="104306" bIns="52153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02486" indent="-302486" algn="l" rtl="0" eaLnBrk="1" latinLnBrk="0" hangingPunct="1">
        <a:spcBef>
          <a:spcPts val="285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25834" indent="-229472" algn="l" rtl="0" eaLnBrk="1" latinLnBrk="0" hangingPunct="1">
        <a:spcBef>
          <a:spcPts val="285"/>
        </a:spcBef>
        <a:buClr>
          <a:schemeClr val="accent1"/>
        </a:buClr>
        <a:buSzPct val="100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897028" indent="-208611" algn="l" rtl="0" eaLnBrk="1" latinLnBrk="0" hangingPunct="1">
        <a:spcBef>
          <a:spcPts val="285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223" indent="-208611" algn="l" rtl="0" eaLnBrk="1" latinLnBrk="0" hangingPunct="1">
        <a:spcBef>
          <a:spcPts val="262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279" indent="-208611" algn="l" rtl="0" eaLnBrk="1" latinLnBrk="0" hangingPunct="1">
        <a:spcBef>
          <a:spcPts val="28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181" indent="-208611" algn="l" rtl="0" eaLnBrk="1" latinLnBrk="0" hangingPunct="1">
        <a:spcBef>
          <a:spcPts val="285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40084" indent="-208611" algn="l" rtl="0" eaLnBrk="1" latinLnBrk="0" hangingPunct="1">
        <a:spcBef>
          <a:spcPts val="2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90418" indent="-208611" algn="l" rtl="0" eaLnBrk="1" latinLnBrk="0" hangingPunct="1">
        <a:spcBef>
          <a:spcPts val="29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51182" indent="-208611" algn="l" rtl="0" eaLnBrk="1" latinLnBrk="0" hangingPunct="1">
        <a:spcBef>
          <a:spcPts val="2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34" y="252239"/>
            <a:ext cx="10225136" cy="698477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Внесение изменений в генеральный план Сысертского городского округа,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внесение изменений  в </a:t>
            </a:r>
            <a:r>
              <a:rPr lang="ru-RU" sz="2800" dirty="0" err="1" smtClean="0">
                <a:solidFill>
                  <a:schemeClr val="tx1"/>
                </a:solidFill>
              </a:rPr>
              <a:t>ПЗиЗ</a:t>
            </a:r>
            <a:r>
              <a:rPr lang="ru-RU" sz="2800" dirty="0" smtClean="0">
                <a:solidFill>
                  <a:schemeClr val="tx1"/>
                </a:solidFill>
              </a:rPr>
              <a:t> Сысертского городского округа применительно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к территории поселка Трактовский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Внесение изменений в генеральный план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Сысертского городского округа,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2" y="468263"/>
            <a:ext cx="4785508" cy="67687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910" y="540271"/>
            <a:ext cx="3814232" cy="6408712"/>
          </a:xfrm>
        </p:spPr>
      </p:pic>
    </p:spTree>
    <p:extLst>
      <p:ext uri="{BB962C8B-B14F-4D97-AF65-F5344CB8AC3E}">
        <p14:creationId xmlns:p14="http://schemas.microsoft.com/office/powerpoint/2010/main" val="1396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80" y="584741"/>
            <a:ext cx="9492550" cy="6580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планировочные решения, предусмотренные настоящим Проектом: 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сохранение территории поселка Трактовский в границах, поставленных на кадастровый учет;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 формирование в границах населенного пункта: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производственной зона для размещения опытно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испытательного полигона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зоны общественно-деловой застройки для размещения  жилых домов типа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Аппартаменты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60 мест, предприятия общественного питания не менее, чем на 12 человек, магазинов на 800 м2, предприятия бытовых услуг на 2 рабочих места;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улично-дорожной сети с асфальтовым покрытием протяженностью 0.7 км;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 модернизацию системы электроснабжения населенного пункта  с размещением 1 ТП, строительство системы централизованного водоснабжения протяженностью 1, 7 км; газификация населенного пункта, строительство газовой котельной для обеспечения теплоснабжения объектов ООО «Техносила», апартаментов и объектов обслуживания.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5)создание системы сбора и очистки ливневых стоков.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Для решения указанных планировочных решений  подготовлен проект, содержащий предложения по внесению  изменений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ПЗиЗ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СГО, информация о которых представлена на слайдах 12-13.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3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172" y="252239"/>
            <a:ext cx="9570592" cy="353002"/>
          </a:xfrm>
        </p:spPr>
        <p:txBody>
          <a:bodyPr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Схема 1. Карта градостроительного зонирования поселка </a:t>
            </a:r>
            <a:r>
              <a:rPr lang="ru-RU" sz="1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Трактовский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38188" y="828303"/>
            <a:ext cx="4598162" cy="33345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редакция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5346700" y="828303"/>
            <a:ext cx="4598162" cy="33345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Редакция, предлагаемая к утверждению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6" y="1476374"/>
            <a:ext cx="4455238" cy="5531507"/>
          </a:xfrm>
        </p:spPr>
      </p:pic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440454" y="1596267"/>
            <a:ext cx="4874797" cy="54247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92.168.3.1\обменник\1 Сысертский ГО\10.Трактовский\ВЫДАЧА\4_Презентационные материалы\Отчеты для Альбомов\КГЗ_изм.ре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82" y="1620391"/>
            <a:ext cx="4697169" cy="53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5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8228" y="180231"/>
            <a:ext cx="8844478" cy="425010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Схема 2. Карта зон с особыми условиями использования  поселка 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Трактовский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70236" y="638860"/>
            <a:ext cx="4138042" cy="405467"/>
          </a:xfrm>
        </p:spPr>
        <p:txBody>
          <a:bodyPr>
            <a:norm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редакция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5922764" y="638860"/>
            <a:ext cx="4115852" cy="405467"/>
          </a:xfrm>
        </p:spPr>
        <p:txBody>
          <a:bodyPr>
            <a:norm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Редакция, предлагаемая к утверждению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" y="1116335"/>
            <a:ext cx="4388636" cy="549597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40" y="1188343"/>
            <a:ext cx="4740116" cy="5472608"/>
          </a:xfrm>
        </p:spPr>
      </p:pic>
    </p:spTree>
    <p:extLst>
      <p:ext uri="{BB962C8B-B14F-4D97-AF65-F5344CB8AC3E}">
        <p14:creationId xmlns:p14="http://schemas.microsoft.com/office/powerpoint/2010/main" val="118182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0868" y="252242"/>
            <a:ext cx="97930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«Внесение изменений в генеральный план Сысертского городского округа» (далее – Проект) вносит изменения в генеральный план Сысертского городского округа, утвержденный Решением Думы Сысертского городской Думы от 08.08.2013 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221 (в редакции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27.02.2020 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219).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Основаниями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настоящего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являются 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Сысертского городского округа 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22.08.2019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1586 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разработке проектов внесения изменений в генеральный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Сысертского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внесения изменений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землепользования и застройки Сысертского городского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применительно к территории поселка Трактовский» (далее-Проект)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16.07.2019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Основная цель подготовки  Проектов – определение приоритетных направлений социально-экономического развития поселка Трактовский.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Действующим генеральным планом Сысертского городского округа документы территориального планирования в отношении территории поселка Трактовский не разрабатывались. Поселок, как населенный пункт, из-за незначительной численности населения, был предусмотрен к ликвидации. Настоящим Проектом предусмотрено сохранение населенного пункта в границах, поставленных на кадастровый учет,  и размещение на свободных от застройки территориях объектов общественно-делового и производственного назначения.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Проект внесения изменений в генеральный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Сысертского городского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подготовлен в границах фрагментов И-7-3, И-7-8 генерального плана Сысертского городского округа. Результаты комплексной оценки современного состояния территории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инженерной инфраструктуры приведены на слайде 3.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8562" y="216472"/>
            <a:ext cx="9570592" cy="6805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251735"/>
              </p:ext>
            </p:extLst>
          </p:nvPr>
        </p:nvGraphicFramePr>
        <p:xfrm>
          <a:off x="810196" y="396255"/>
          <a:ext cx="9649072" cy="691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824536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Комплексная оценка территории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547008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\\192.168.3.1\обменник\1 Сысертский ГО\10.Трактовский\ВЫДАЧА\1_Генеральный план\Отчеты\2_Редакция, предлагаемая к утверждению  фрагменты\6_Комплексная оценка инженерной инфраструктуры Услов. обознач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16" y="324247"/>
            <a:ext cx="4979622" cy="70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3.1\обменник\1 Сысертский ГО\10.Трактовский\ВЫДАЧА\1_Генеральный план\Отчеты\2_Редакция, предлагаемая к утверждению  фрагменты\6_Комплексная оценка современного состояния инженерной инфраструкту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801892"/>
            <a:ext cx="3291911" cy="65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6141" y="266958"/>
            <a:ext cx="102251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предложения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В соответствии с требованиями действующего законодательства все  объекты и территории, в отношении которых Проектом вносятся изменения приведены в соответствие с требованиями, установленными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Минэкономразвития РФ от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09.01.2018 № 10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внесено изменение в состав и наименование функциональных зон в поселке Трактовский.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2. Проектом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внесение изменений в следующие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фрагментов И-7-3, И-7-8 генерального плана Сысертского городского округа : </a:t>
            </a:r>
          </a:p>
          <a:p>
            <a:pPr lvl="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карту 1. "Функциональное зонирование территории городского округа";</a:t>
            </a:r>
          </a:p>
          <a:p>
            <a:pPr lvl="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карту 2. "Объекты местного значения, размещаемые на территории городского округа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 карту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«Инвестиционные площадки и объекты, размещаемые на территории городского округа»;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 1. «Положения о территориальном планировании Сысертского городского округа.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3. В составе Проекта в отношении территории поселка Трактовский подготовлены утверждаемые графические материалы в следующем составе: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карта 1(26). «Функциональное зонирование территории населенного пункта»;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карта 2(26). «Объекты местного значения»;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карта 3(26). «Границы населенного пункта»;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карта 4(26). «Инвестиционные площадки и объекты».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графические материалы представлены на  слайдах  5-10.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87987" y="756296"/>
            <a:ext cx="4730722" cy="6000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редакция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40454" y="756295"/>
            <a:ext cx="4589171" cy="5391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Редакция, предлагаемая к утверждению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682" y="479296"/>
            <a:ext cx="964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Карта1. Функциональное зонирование территории Сысертского городского округа.  Фрагменты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И-7-3, И-7-8</a:t>
            </a:r>
          </a:p>
        </p:txBody>
      </p:sp>
      <p:pic>
        <p:nvPicPr>
          <p:cNvPr id="2050" name="Picture 2" descr="\\192.168.3.1\обменник\1 Сысертский ГО\10.Трактовский\ВЫДАЧА\1_Генеральный план\Отчеты\2_Редакция, предлагаемая к утверждению  фрагменты\1_ФЗ территории Г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88" y="1053827"/>
            <a:ext cx="3182680" cy="62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3.1\обменник\1 Сысертский ГО\10.Трактовский\ВЫДАЧА\1_Генеральный план\Отчеты\1_Действующая редакция фрагменты\1_Функциональное зонирование территории 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1127334"/>
            <a:ext cx="3096344" cy="61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2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540271"/>
            <a:ext cx="4648899" cy="6575529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42819" y="540271"/>
            <a:ext cx="4589171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\\192.168.3.1\обменник\1 Сысертский ГО\10.Трактовский\ВЫДАЧА\1_Генеральный план\Отчеты\3_п. Трактовкий, утверждаемые\2_К1(26) Услов. обозначения. ФЗ территор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3" y="540271"/>
            <a:ext cx="4376718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2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87987" y="617796"/>
            <a:ext cx="4730722" cy="6139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редакция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40454" y="617796"/>
            <a:ext cx="4793837" cy="6115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Редакция, предлагаемая к утверждению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19" y="340796"/>
            <a:ext cx="964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2. Объекты местного значения, размещаемые на территории городского округа СГО. Фрагменты И-7-3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И-7-8</a:t>
            </a:r>
          </a:p>
        </p:txBody>
      </p:sp>
      <p:pic>
        <p:nvPicPr>
          <p:cNvPr id="4098" name="Picture 2" descr="\\192.168.3.1\обменник\1 Сысертский ГО\10.Трактовский\ВЫДАЧА\1_Генеральный план\Отчеты\1_Действующая редакция фрагменты\2_Объекты местного знач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8" y="1044327"/>
            <a:ext cx="3096344" cy="61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3.1\обменник\1 Сысертский ГО\10.Трактовский\ВЫДАЧА\1_Генеральный план\Отчеты\2_Редакция, предлагаемая к утверждению  фрагменты\2_ОМ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8" y="1044327"/>
            <a:ext cx="3157864" cy="62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2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48" y="756295"/>
            <a:ext cx="4598987" cy="650796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" y="756295"/>
            <a:ext cx="4536504" cy="6416556"/>
          </a:xfrm>
        </p:spPr>
      </p:pic>
    </p:spTree>
    <p:extLst>
      <p:ext uri="{BB962C8B-B14F-4D97-AF65-F5344CB8AC3E}">
        <p14:creationId xmlns:p14="http://schemas.microsoft.com/office/powerpoint/2010/main" val="396638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80" y="252239"/>
            <a:ext cx="9492550" cy="288032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Карта 4. Инвестиционные площадки и объекты, размещаемые на территории СГО. Фрагменты И-7-3, И-7-8</a:t>
            </a: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710116" y="612279"/>
            <a:ext cx="4598162" cy="6768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редакция</a:t>
            </a:r>
            <a:r>
              <a:rPr lang="ru-RU" sz="1200" dirty="0"/>
              <a:t> </a:t>
            </a:r>
          </a:p>
          <a:p>
            <a:endParaRPr lang="ru-RU" sz="1200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5440455" y="612279"/>
            <a:ext cx="4598162" cy="6696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Редакция, предлагаемая к утверждению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5" y="972319"/>
            <a:ext cx="3171277" cy="62646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972319"/>
            <a:ext cx="30869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2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1526</TotalTime>
  <Words>433</Words>
  <Application>Microsoft Office PowerPoint</Application>
  <PresentationFormat>Произвольный</PresentationFormat>
  <Paragraphs>56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                             Внесение изменений в генеральный план Сысертского городского округа, внесение изменений  в ПЗиЗ Сысертского городского округа применительно к территории поселка Трактовский                    Внесение изменений в генеральный план Сысертского городского округа,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4. Инвестиционные площадки и объекты, размещаемые на территории СГО. Фрагменты И-7-3, И-7-8</vt:lpstr>
      <vt:lpstr>Презентация PowerPoint</vt:lpstr>
      <vt:lpstr>Презентация PowerPoint</vt:lpstr>
      <vt:lpstr>Схема 1. Карта градостроительного зонирования поселка Трактовский</vt:lpstr>
      <vt:lpstr>Схема 2. Карта зон с особыми условиями использования  поселка Трактовский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по внесению изменений в генеральный план Сысертского городского округа</dc:title>
  <dc:creator>Лимонова Александра Сергеевна</dc:creator>
  <cp:lastModifiedBy>Казакова Ольга Геннадьевна</cp:lastModifiedBy>
  <cp:revision>131</cp:revision>
  <dcterms:created xsi:type="dcterms:W3CDTF">2015-01-15T10:35:01Z</dcterms:created>
  <dcterms:modified xsi:type="dcterms:W3CDTF">2020-08-08T09:25:13Z</dcterms:modified>
</cp:coreProperties>
</file>